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7"/>
  </p:notesMasterIdLst>
  <p:handoutMasterIdLst>
    <p:handoutMasterId r:id="rId18"/>
  </p:handoutMasterIdLst>
  <p:sldIdLst>
    <p:sldId id="401" r:id="rId5"/>
    <p:sldId id="365" r:id="rId6"/>
    <p:sldId id="301" r:id="rId7"/>
    <p:sldId id="410" r:id="rId8"/>
    <p:sldId id="412" r:id="rId9"/>
    <p:sldId id="409" r:id="rId10"/>
    <p:sldId id="404" r:id="rId11"/>
    <p:sldId id="405" r:id="rId12"/>
    <p:sldId id="407" r:id="rId13"/>
    <p:sldId id="363" r:id="rId14"/>
    <p:sldId id="415" r:id="rId15"/>
    <p:sldId id="416" r:id="rId16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000000"/>
    <a:srgbClr val="FFFFFF"/>
    <a:srgbClr val="F8F8F8"/>
    <a:srgbClr val="BEF4FA"/>
    <a:srgbClr val="3EA3F8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1" autoAdjust="0"/>
    <p:restoredTop sz="92365" autoAdjust="0"/>
  </p:normalViewPr>
  <p:slideViewPr>
    <p:cSldViewPr showGuides="1">
      <p:cViewPr varScale="1">
        <p:scale>
          <a:sx n="53" d="100"/>
          <a:sy n="53" d="100"/>
        </p:scale>
        <p:origin x="224" y="752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2217F-3A7A-614B-92AE-203B107941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5147D2-9F02-9B42-9970-78207F7A8BFE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gm:t>
    </dgm:pt>
    <dgm:pt modelId="{6C7ACA71-D9AC-7740-A105-4C720583D463}" type="parTrans" cxnId="{721A2F17-C1AF-B54B-92A1-4DBC0909F236}">
      <dgm:prSet/>
      <dgm:spPr/>
      <dgm:t>
        <a:bodyPr/>
        <a:lstStyle/>
        <a:p>
          <a:endParaRPr lang="en-US"/>
        </a:p>
      </dgm:t>
    </dgm:pt>
    <dgm:pt modelId="{9479CBD8-D2D0-D14A-BA25-A9E343487465}" type="sibTrans" cxnId="{721A2F17-C1AF-B54B-92A1-4DBC0909F236}">
      <dgm:prSet/>
      <dgm:spPr/>
      <dgm:t>
        <a:bodyPr/>
        <a:lstStyle/>
        <a:p>
          <a:endParaRPr lang="en-US"/>
        </a:p>
      </dgm:t>
    </dgm:pt>
    <dgm:pt modelId="{6AF4484F-3568-CB47-8DB8-2CF1C8708954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gm:t>
    </dgm:pt>
    <dgm:pt modelId="{FAAD5396-3A93-E245-B5F0-3B2F2440B8F2}" type="parTrans" cxnId="{F0BE3BA2-D4D6-644A-AB39-1A27007FA212}">
      <dgm:prSet/>
      <dgm:spPr/>
      <dgm:t>
        <a:bodyPr/>
        <a:lstStyle/>
        <a:p>
          <a:endParaRPr lang="en-US"/>
        </a:p>
      </dgm:t>
    </dgm:pt>
    <dgm:pt modelId="{1D2D8017-2D15-9149-8CB4-950542831737}" type="sibTrans" cxnId="{F0BE3BA2-D4D6-644A-AB39-1A27007FA212}">
      <dgm:prSet/>
      <dgm:spPr/>
      <dgm:t>
        <a:bodyPr/>
        <a:lstStyle/>
        <a:p>
          <a:endParaRPr lang="en-US"/>
        </a:p>
      </dgm:t>
    </dgm:pt>
    <dgm:pt modelId="{2579C011-6887-9143-A887-36E4B529EAC1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.NAS FILE (NASAL SCRIPT)</a:t>
          </a:r>
        </a:p>
      </dgm:t>
    </dgm:pt>
    <dgm:pt modelId="{41CEA482-5594-B24F-B047-F2C19EEB2B28}" type="parTrans" cxnId="{1EEBA9E3-AD9E-DB4D-AA83-F3DD8CA6A2BA}">
      <dgm:prSet/>
      <dgm:spPr/>
      <dgm:t>
        <a:bodyPr/>
        <a:lstStyle/>
        <a:p>
          <a:endParaRPr lang="en-US"/>
        </a:p>
      </dgm:t>
    </dgm:pt>
    <dgm:pt modelId="{BEF607FB-21B3-B349-BADA-251CE351D034}" type="sibTrans" cxnId="{1EEBA9E3-AD9E-DB4D-AA83-F3DD8CA6A2BA}">
      <dgm:prSet/>
      <dgm:spPr/>
      <dgm:t>
        <a:bodyPr/>
        <a:lstStyle/>
        <a:p>
          <a:endParaRPr lang="en-US"/>
        </a:p>
      </dgm:t>
    </dgm:pt>
    <dgm:pt modelId="{3EB4D062-D49B-584D-ACE4-57A4938D71D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gm:t>
    </dgm:pt>
    <dgm:pt modelId="{885B0E70-F325-364E-BE15-C1B31B1D1794}" type="parTrans" cxnId="{8ECED045-5173-2D46-9033-B92FD044AC89}">
      <dgm:prSet/>
      <dgm:spPr/>
      <dgm:t>
        <a:bodyPr/>
        <a:lstStyle/>
        <a:p>
          <a:endParaRPr lang="en-US"/>
        </a:p>
      </dgm:t>
    </dgm:pt>
    <dgm:pt modelId="{2765485D-5A87-7E4E-AA80-AA6A6BCD80ED}" type="sibTrans" cxnId="{8ECED045-5173-2D46-9033-B92FD044AC89}">
      <dgm:prSet/>
      <dgm:spPr/>
      <dgm:t>
        <a:bodyPr/>
        <a:lstStyle/>
        <a:p>
          <a:endParaRPr lang="en-US"/>
        </a:p>
      </dgm:t>
    </dgm:pt>
    <dgm:pt modelId="{1517E6D8-AAB4-2147-8C68-D31F4A5AFA70}" type="pres">
      <dgm:prSet presAssocID="{C572217F-3A7A-614B-92AE-203B107941BB}" presName="Name0" presStyleCnt="0">
        <dgm:presLayoutVars>
          <dgm:chMax val="7"/>
          <dgm:chPref val="7"/>
          <dgm:dir/>
        </dgm:presLayoutVars>
      </dgm:prSet>
      <dgm:spPr/>
    </dgm:pt>
    <dgm:pt modelId="{449ED45F-228C-6C42-AE4A-B29CF7CA2DF8}" type="pres">
      <dgm:prSet presAssocID="{C572217F-3A7A-614B-92AE-203B107941BB}" presName="Name1" presStyleCnt="0"/>
      <dgm:spPr/>
    </dgm:pt>
    <dgm:pt modelId="{F2D4FE7B-EC32-2A4A-B34D-FAAEACABE9AB}" type="pres">
      <dgm:prSet presAssocID="{C572217F-3A7A-614B-92AE-203B107941BB}" presName="cycle" presStyleCnt="0"/>
      <dgm:spPr/>
    </dgm:pt>
    <dgm:pt modelId="{E46FF76C-9A7F-C54D-8725-54AC43B1C0FA}" type="pres">
      <dgm:prSet presAssocID="{C572217F-3A7A-614B-92AE-203B107941BB}" presName="srcNode" presStyleLbl="node1" presStyleIdx="0" presStyleCnt="4"/>
      <dgm:spPr/>
    </dgm:pt>
    <dgm:pt modelId="{5F7B1A73-FD40-0F48-B357-2BE02830C68C}" type="pres">
      <dgm:prSet presAssocID="{C572217F-3A7A-614B-92AE-203B107941BB}" presName="conn" presStyleLbl="parChTrans1D2" presStyleIdx="0" presStyleCnt="1" custLinFactNeighborX="-1270" custLinFactNeighborY="1560"/>
      <dgm:spPr/>
    </dgm:pt>
    <dgm:pt modelId="{46969E80-44C3-8849-92AA-189BFD6A77DD}" type="pres">
      <dgm:prSet presAssocID="{C572217F-3A7A-614B-92AE-203B107941BB}" presName="extraNode" presStyleLbl="node1" presStyleIdx="0" presStyleCnt="4"/>
      <dgm:spPr/>
    </dgm:pt>
    <dgm:pt modelId="{97AC4CD6-F579-BF4E-ABAC-D659CE89EBD1}" type="pres">
      <dgm:prSet presAssocID="{C572217F-3A7A-614B-92AE-203B107941BB}" presName="dstNode" presStyleLbl="node1" presStyleIdx="0" presStyleCnt="4"/>
      <dgm:spPr/>
    </dgm:pt>
    <dgm:pt modelId="{F8B22526-3452-2144-91EA-5D314AA2012D}" type="pres">
      <dgm:prSet presAssocID="{A05147D2-9F02-9B42-9970-78207F7A8BFE}" presName="text_1" presStyleLbl="node1" presStyleIdx="0" presStyleCnt="4">
        <dgm:presLayoutVars>
          <dgm:bulletEnabled val="1"/>
        </dgm:presLayoutVars>
      </dgm:prSet>
      <dgm:spPr/>
    </dgm:pt>
    <dgm:pt modelId="{0A36559A-993E-2749-8ED2-52849BC03226}" type="pres">
      <dgm:prSet presAssocID="{A05147D2-9F02-9B42-9970-78207F7A8BFE}" presName="accent_1" presStyleCnt="0"/>
      <dgm:spPr/>
    </dgm:pt>
    <dgm:pt modelId="{AD918C94-04B3-A64C-9D40-FA955ADAB662}" type="pres">
      <dgm:prSet presAssocID="{A05147D2-9F02-9B42-9970-78207F7A8BFE}" presName="accentRepeatNode" presStyleLbl="solidFgAcc1" presStyleIdx="0" presStyleCnt="4"/>
      <dgm:spPr>
        <a:solidFill>
          <a:schemeClr val="accent3">
            <a:lumMod val="20000"/>
            <a:lumOff val="80000"/>
          </a:schemeClr>
        </a:solidFill>
      </dgm:spPr>
    </dgm:pt>
    <dgm:pt modelId="{F05092FA-BB6D-5744-9DC3-795AC4873C3E}" type="pres">
      <dgm:prSet presAssocID="{3EB4D062-D49B-584D-ACE4-57A4938D71DE}" presName="text_2" presStyleLbl="node1" presStyleIdx="1" presStyleCnt="4">
        <dgm:presLayoutVars>
          <dgm:bulletEnabled val="1"/>
        </dgm:presLayoutVars>
      </dgm:prSet>
      <dgm:spPr/>
    </dgm:pt>
    <dgm:pt modelId="{15248FF0-AF12-5A4D-85D4-E97898E7E34D}" type="pres">
      <dgm:prSet presAssocID="{3EB4D062-D49B-584D-ACE4-57A4938D71DE}" presName="accent_2" presStyleCnt="0"/>
      <dgm:spPr/>
    </dgm:pt>
    <dgm:pt modelId="{C2114ACA-84EF-BA45-AB07-36F150CBA661}" type="pres">
      <dgm:prSet presAssocID="{3EB4D062-D49B-584D-ACE4-57A4938D71DE}" presName="accentRepeatNode" presStyleLbl="solidFgAcc1" presStyleIdx="1" presStyleCnt="4"/>
      <dgm:spPr>
        <a:solidFill>
          <a:schemeClr val="accent3">
            <a:lumMod val="20000"/>
            <a:lumOff val="80000"/>
          </a:schemeClr>
        </a:solidFill>
      </dgm:spPr>
    </dgm:pt>
    <dgm:pt modelId="{E2165E95-EBD9-4A49-BBCE-F6FB7D243D5A}" type="pres">
      <dgm:prSet presAssocID="{6AF4484F-3568-CB47-8DB8-2CF1C8708954}" presName="text_3" presStyleLbl="node1" presStyleIdx="2" presStyleCnt="4">
        <dgm:presLayoutVars>
          <dgm:bulletEnabled val="1"/>
        </dgm:presLayoutVars>
      </dgm:prSet>
      <dgm:spPr/>
    </dgm:pt>
    <dgm:pt modelId="{D6A12FF5-0063-744C-85B9-87331B57F94A}" type="pres">
      <dgm:prSet presAssocID="{6AF4484F-3568-CB47-8DB8-2CF1C8708954}" presName="accent_3" presStyleCnt="0"/>
      <dgm:spPr/>
    </dgm:pt>
    <dgm:pt modelId="{B3EB7314-1465-1B42-A245-AE0C0E285245}" type="pres">
      <dgm:prSet presAssocID="{6AF4484F-3568-CB47-8DB8-2CF1C8708954}" presName="accentRepeatNode" presStyleLbl="solidFgAcc1" presStyleIdx="2" presStyleCnt="4"/>
      <dgm:spPr>
        <a:solidFill>
          <a:schemeClr val="accent3">
            <a:lumMod val="20000"/>
            <a:lumOff val="80000"/>
          </a:schemeClr>
        </a:solidFill>
      </dgm:spPr>
    </dgm:pt>
    <dgm:pt modelId="{6A9547CA-6F01-574A-B099-2B9E81D73D79}" type="pres">
      <dgm:prSet presAssocID="{2579C011-6887-9143-A887-36E4B529EAC1}" presName="text_4" presStyleLbl="node1" presStyleIdx="3" presStyleCnt="4">
        <dgm:presLayoutVars>
          <dgm:bulletEnabled val="1"/>
        </dgm:presLayoutVars>
      </dgm:prSet>
      <dgm:spPr/>
    </dgm:pt>
    <dgm:pt modelId="{603DA76E-9B0A-D342-892F-91A6CD485277}" type="pres">
      <dgm:prSet presAssocID="{2579C011-6887-9143-A887-36E4B529EAC1}" presName="accent_4" presStyleCnt="0"/>
      <dgm:spPr/>
    </dgm:pt>
    <dgm:pt modelId="{A81FBDF2-8BEB-2840-B90E-2E3B507FCECF}" type="pres">
      <dgm:prSet presAssocID="{2579C011-6887-9143-A887-36E4B529EAC1}" presName="accentRepeatNode" presStyleLbl="solidFgAcc1" presStyleIdx="3" presStyleCnt="4"/>
      <dgm:spPr>
        <a:solidFill>
          <a:schemeClr val="accent3">
            <a:lumMod val="20000"/>
            <a:lumOff val="80000"/>
          </a:schemeClr>
        </a:solidFill>
      </dgm:spPr>
    </dgm:pt>
  </dgm:ptLst>
  <dgm:cxnLst>
    <dgm:cxn modelId="{099C4407-724E-CA4E-BD59-18F920145609}" type="presOf" srcId="{3EB4D062-D49B-584D-ACE4-57A4938D71DE}" destId="{F05092FA-BB6D-5744-9DC3-795AC4873C3E}" srcOrd="0" destOrd="0" presId="urn:microsoft.com/office/officeart/2008/layout/VerticalCurvedList"/>
    <dgm:cxn modelId="{721A2F17-C1AF-B54B-92A1-4DBC0909F236}" srcId="{C572217F-3A7A-614B-92AE-203B107941BB}" destId="{A05147D2-9F02-9B42-9970-78207F7A8BFE}" srcOrd="0" destOrd="0" parTransId="{6C7ACA71-D9AC-7740-A105-4C720583D463}" sibTransId="{9479CBD8-D2D0-D14A-BA25-A9E343487465}"/>
    <dgm:cxn modelId="{4D2B603B-F860-C344-804E-B9618C9CC7F6}" type="presOf" srcId="{C572217F-3A7A-614B-92AE-203B107941BB}" destId="{1517E6D8-AAB4-2147-8C68-D31F4A5AFA70}" srcOrd="0" destOrd="0" presId="urn:microsoft.com/office/officeart/2008/layout/VerticalCurvedList"/>
    <dgm:cxn modelId="{8ECED045-5173-2D46-9033-B92FD044AC89}" srcId="{C572217F-3A7A-614B-92AE-203B107941BB}" destId="{3EB4D062-D49B-584D-ACE4-57A4938D71DE}" srcOrd="1" destOrd="0" parTransId="{885B0E70-F325-364E-BE15-C1B31B1D1794}" sibTransId="{2765485D-5A87-7E4E-AA80-AA6A6BCD80ED}"/>
    <dgm:cxn modelId="{778F8980-81AC-7841-B4E1-E10A44CB57A7}" type="presOf" srcId="{9479CBD8-D2D0-D14A-BA25-A9E343487465}" destId="{5F7B1A73-FD40-0F48-B357-2BE02830C68C}" srcOrd="0" destOrd="0" presId="urn:microsoft.com/office/officeart/2008/layout/VerticalCurvedList"/>
    <dgm:cxn modelId="{DE598B94-1043-614D-B186-93FADF2B5C61}" type="presOf" srcId="{2579C011-6887-9143-A887-36E4B529EAC1}" destId="{6A9547CA-6F01-574A-B099-2B9E81D73D79}" srcOrd="0" destOrd="0" presId="urn:microsoft.com/office/officeart/2008/layout/VerticalCurvedList"/>
    <dgm:cxn modelId="{F0BE3BA2-D4D6-644A-AB39-1A27007FA212}" srcId="{C572217F-3A7A-614B-92AE-203B107941BB}" destId="{6AF4484F-3568-CB47-8DB8-2CF1C8708954}" srcOrd="2" destOrd="0" parTransId="{FAAD5396-3A93-E245-B5F0-3B2F2440B8F2}" sibTransId="{1D2D8017-2D15-9149-8CB4-950542831737}"/>
    <dgm:cxn modelId="{9EB0FCA4-3548-BC42-87D2-5A29A38F57DA}" type="presOf" srcId="{6AF4484F-3568-CB47-8DB8-2CF1C8708954}" destId="{E2165E95-EBD9-4A49-BBCE-F6FB7D243D5A}" srcOrd="0" destOrd="0" presId="urn:microsoft.com/office/officeart/2008/layout/VerticalCurvedList"/>
    <dgm:cxn modelId="{A785E7AB-E714-E645-8229-B0FC6C03D447}" type="presOf" srcId="{A05147D2-9F02-9B42-9970-78207F7A8BFE}" destId="{F8B22526-3452-2144-91EA-5D314AA2012D}" srcOrd="0" destOrd="0" presId="urn:microsoft.com/office/officeart/2008/layout/VerticalCurvedList"/>
    <dgm:cxn modelId="{1EEBA9E3-AD9E-DB4D-AA83-F3DD8CA6A2BA}" srcId="{C572217F-3A7A-614B-92AE-203B107941BB}" destId="{2579C011-6887-9143-A887-36E4B529EAC1}" srcOrd="3" destOrd="0" parTransId="{41CEA482-5594-B24F-B047-F2C19EEB2B28}" sibTransId="{BEF607FB-21B3-B349-BADA-251CE351D034}"/>
    <dgm:cxn modelId="{69A4726D-3ECD-B44A-ADC7-BE0A77DB11F9}" type="presParOf" srcId="{1517E6D8-AAB4-2147-8C68-D31F4A5AFA70}" destId="{449ED45F-228C-6C42-AE4A-B29CF7CA2DF8}" srcOrd="0" destOrd="0" presId="urn:microsoft.com/office/officeart/2008/layout/VerticalCurvedList"/>
    <dgm:cxn modelId="{05D23EFF-F968-004C-99C0-08ADE085A49C}" type="presParOf" srcId="{449ED45F-228C-6C42-AE4A-B29CF7CA2DF8}" destId="{F2D4FE7B-EC32-2A4A-B34D-FAAEACABE9AB}" srcOrd="0" destOrd="0" presId="urn:microsoft.com/office/officeart/2008/layout/VerticalCurvedList"/>
    <dgm:cxn modelId="{53F002BF-A583-3F4C-8BBF-0DC635F52010}" type="presParOf" srcId="{F2D4FE7B-EC32-2A4A-B34D-FAAEACABE9AB}" destId="{E46FF76C-9A7F-C54D-8725-54AC43B1C0FA}" srcOrd="0" destOrd="0" presId="urn:microsoft.com/office/officeart/2008/layout/VerticalCurvedList"/>
    <dgm:cxn modelId="{5E36237F-0F73-994B-98A2-CE027E93B2AE}" type="presParOf" srcId="{F2D4FE7B-EC32-2A4A-B34D-FAAEACABE9AB}" destId="{5F7B1A73-FD40-0F48-B357-2BE02830C68C}" srcOrd="1" destOrd="0" presId="urn:microsoft.com/office/officeart/2008/layout/VerticalCurvedList"/>
    <dgm:cxn modelId="{F6E80D53-BBF9-9343-AB4D-E3726D00EB43}" type="presParOf" srcId="{F2D4FE7B-EC32-2A4A-B34D-FAAEACABE9AB}" destId="{46969E80-44C3-8849-92AA-189BFD6A77DD}" srcOrd="2" destOrd="0" presId="urn:microsoft.com/office/officeart/2008/layout/VerticalCurvedList"/>
    <dgm:cxn modelId="{DBB170E7-4AA9-A047-95F9-89A4DDF8626F}" type="presParOf" srcId="{F2D4FE7B-EC32-2A4A-B34D-FAAEACABE9AB}" destId="{97AC4CD6-F579-BF4E-ABAC-D659CE89EBD1}" srcOrd="3" destOrd="0" presId="urn:microsoft.com/office/officeart/2008/layout/VerticalCurvedList"/>
    <dgm:cxn modelId="{6E891ADE-F952-FF4A-874C-CF8A0E46BE65}" type="presParOf" srcId="{449ED45F-228C-6C42-AE4A-B29CF7CA2DF8}" destId="{F8B22526-3452-2144-91EA-5D314AA2012D}" srcOrd="1" destOrd="0" presId="urn:microsoft.com/office/officeart/2008/layout/VerticalCurvedList"/>
    <dgm:cxn modelId="{37976D13-DF4C-DE4A-A3A3-2E2224018EED}" type="presParOf" srcId="{449ED45F-228C-6C42-AE4A-B29CF7CA2DF8}" destId="{0A36559A-993E-2749-8ED2-52849BC03226}" srcOrd="2" destOrd="0" presId="urn:microsoft.com/office/officeart/2008/layout/VerticalCurvedList"/>
    <dgm:cxn modelId="{AD7FBA15-E2C5-384B-8A06-DD6ECB933A97}" type="presParOf" srcId="{0A36559A-993E-2749-8ED2-52849BC03226}" destId="{AD918C94-04B3-A64C-9D40-FA955ADAB662}" srcOrd="0" destOrd="0" presId="urn:microsoft.com/office/officeart/2008/layout/VerticalCurvedList"/>
    <dgm:cxn modelId="{665B86D0-58AE-644F-9EC9-B8058FF2249F}" type="presParOf" srcId="{449ED45F-228C-6C42-AE4A-B29CF7CA2DF8}" destId="{F05092FA-BB6D-5744-9DC3-795AC4873C3E}" srcOrd="3" destOrd="0" presId="urn:microsoft.com/office/officeart/2008/layout/VerticalCurvedList"/>
    <dgm:cxn modelId="{E2249E93-95CE-4241-B513-D53455EDF246}" type="presParOf" srcId="{449ED45F-228C-6C42-AE4A-B29CF7CA2DF8}" destId="{15248FF0-AF12-5A4D-85D4-E97898E7E34D}" srcOrd="4" destOrd="0" presId="urn:microsoft.com/office/officeart/2008/layout/VerticalCurvedList"/>
    <dgm:cxn modelId="{165AA5CE-D895-5A41-ABEC-ABDB3C4B7B6C}" type="presParOf" srcId="{15248FF0-AF12-5A4D-85D4-E97898E7E34D}" destId="{C2114ACA-84EF-BA45-AB07-36F150CBA661}" srcOrd="0" destOrd="0" presId="urn:microsoft.com/office/officeart/2008/layout/VerticalCurvedList"/>
    <dgm:cxn modelId="{3DC6964F-C90E-FA4E-84E3-EC0CB7963F01}" type="presParOf" srcId="{449ED45F-228C-6C42-AE4A-B29CF7CA2DF8}" destId="{E2165E95-EBD9-4A49-BBCE-F6FB7D243D5A}" srcOrd="5" destOrd="0" presId="urn:microsoft.com/office/officeart/2008/layout/VerticalCurvedList"/>
    <dgm:cxn modelId="{B53A0B5F-907C-244E-80CD-22CA533CCB26}" type="presParOf" srcId="{449ED45F-228C-6C42-AE4A-B29CF7CA2DF8}" destId="{D6A12FF5-0063-744C-85B9-87331B57F94A}" srcOrd="6" destOrd="0" presId="urn:microsoft.com/office/officeart/2008/layout/VerticalCurvedList"/>
    <dgm:cxn modelId="{F356FE8C-8774-BA45-80EB-1F7474F0DE7F}" type="presParOf" srcId="{D6A12FF5-0063-744C-85B9-87331B57F94A}" destId="{B3EB7314-1465-1B42-A245-AE0C0E285245}" srcOrd="0" destOrd="0" presId="urn:microsoft.com/office/officeart/2008/layout/VerticalCurvedList"/>
    <dgm:cxn modelId="{C252B642-3064-9847-85A9-5181D412B941}" type="presParOf" srcId="{449ED45F-228C-6C42-AE4A-B29CF7CA2DF8}" destId="{6A9547CA-6F01-574A-B099-2B9E81D73D79}" srcOrd="7" destOrd="0" presId="urn:microsoft.com/office/officeart/2008/layout/VerticalCurvedList"/>
    <dgm:cxn modelId="{87400283-8A4E-5941-AD1D-7DE961CD1525}" type="presParOf" srcId="{449ED45F-228C-6C42-AE4A-B29CF7CA2DF8}" destId="{603DA76E-9B0A-D342-892F-91A6CD485277}" srcOrd="8" destOrd="0" presId="urn:microsoft.com/office/officeart/2008/layout/VerticalCurvedList"/>
    <dgm:cxn modelId="{FB4A02FE-A16E-604C-858E-0B6D6F0632B8}" type="presParOf" srcId="{603DA76E-9B0A-D342-892F-91A6CD485277}" destId="{A81FBDF2-8BEB-2840-B90E-2E3B507FC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B1A73-FD40-0F48-B357-2BE02830C68C}">
      <dsp:nvSpPr>
        <dsp:cNvPr id="0" name=""/>
        <dsp:cNvSpPr/>
      </dsp:nvSpPr>
      <dsp:spPr>
        <a:xfrm>
          <a:off x="-5851951" y="-786917"/>
          <a:ext cx="6966772" cy="6966772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22526-3452-2144-91EA-5D314AA2012D}">
      <dsp:nvSpPr>
        <dsp:cNvPr id="0" name=""/>
        <dsp:cNvSpPr/>
      </dsp:nvSpPr>
      <dsp:spPr>
        <a:xfrm>
          <a:off x="583520" y="397898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sp:txBody>
      <dsp:txXfrm>
        <a:off x="583520" y="397898"/>
        <a:ext cx="9376760" cy="796210"/>
      </dsp:txXfrm>
    </dsp:sp>
    <dsp:sp modelId="{AD918C94-04B3-A64C-9D40-FA955ADAB662}">
      <dsp:nvSpPr>
        <dsp:cNvPr id="0" name=""/>
        <dsp:cNvSpPr/>
      </dsp:nvSpPr>
      <dsp:spPr>
        <a:xfrm>
          <a:off x="85888" y="298371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092FA-BB6D-5744-9DC3-795AC4873C3E}">
      <dsp:nvSpPr>
        <dsp:cNvPr id="0" name=""/>
        <dsp:cNvSpPr/>
      </dsp:nvSpPr>
      <dsp:spPr>
        <a:xfrm>
          <a:off x="1040005" y="1592420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sp:txBody>
      <dsp:txXfrm>
        <a:off x="1040005" y="1592420"/>
        <a:ext cx="8920274" cy="796210"/>
      </dsp:txXfrm>
    </dsp:sp>
    <dsp:sp modelId="{C2114ACA-84EF-BA45-AB07-36F150CBA661}">
      <dsp:nvSpPr>
        <dsp:cNvPr id="0" name=""/>
        <dsp:cNvSpPr/>
      </dsp:nvSpPr>
      <dsp:spPr>
        <a:xfrm>
          <a:off x="542374" y="1492894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65E95-EBD9-4A49-BBCE-F6FB7D243D5A}">
      <dsp:nvSpPr>
        <dsp:cNvPr id="0" name=""/>
        <dsp:cNvSpPr/>
      </dsp:nvSpPr>
      <dsp:spPr>
        <a:xfrm>
          <a:off x="1040005" y="2786943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sp:txBody>
      <dsp:txXfrm>
        <a:off x="1040005" y="2786943"/>
        <a:ext cx="8920274" cy="796210"/>
      </dsp:txXfrm>
    </dsp:sp>
    <dsp:sp modelId="{B3EB7314-1465-1B42-A245-AE0C0E285245}">
      <dsp:nvSpPr>
        <dsp:cNvPr id="0" name=""/>
        <dsp:cNvSpPr/>
      </dsp:nvSpPr>
      <dsp:spPr>
        <a:xfrm>
          <a:off x="542374" y="2687417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547CA-6F01-574A-B099-2B9E81D73D79}">
      <dsp:nvSpPr>
        <dsp:cNvPr id="0" name=""/>
        <dsp:cNvSpPr/>
      </dsp:nvSpPr>
      <dsp:spPr>
        <a:xfrm>
          <a:off x="583520" y="3981466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.NAS FILE (NASAL SCRIPT)</a:t>
          </a:r>
        </a:p>
      </dsp:txBody>
      <dsp:txXfrm>
        <a:off x="583520" y="3981466"/>
        <a:ext cx="9376760" cy="796210"/>
      </dsp:txXfrm>
    </dsp:sp>
    <dsp:sp modelId="{A81FBDF2-8BEB-2840-B90E-2E3B507FCECF}">
      <dsp:nvSpPr>
        <dsp:cNvPr id="0" name=""/>
        <dsp:cNvSpPr/>
      </dsp:nvSpPr>
      <dsp:spPr>
        <a:xfrm>
          <a:off x="85888" y="3881940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6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72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76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7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69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6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  <p:sldLayoutId id="2147483875" r:id="rId5"/>
    <p:sldLayoutId id="2147483888" r:id="rId6"/>
    <p:sldLayoutId id="2147483891" r:id="rId7"/>
    <p:sldLayoutId id="2147483916" r:id="rId8"/>
    <p:sldLayoutId id="2147483917" r:id="rId9"/>
    <p:sldLayoutId id="214748391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2.jpl.nasa.gov/" TargetMode="External"/><Relationship Id="rId2" Type="http://schemas.openxmlformats.org/officeDocument/2006/relationships/hyperlink" Target="https://www.esrl.noaa.gov/gmd/ccgg/about/co2_measureme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arthobservatory.nasa.gov/features/Aerosol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4368824" y="4501032"/>
            <a:ext cx="13753528" cy="1189757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8000" dirty="0"/>
              <a:t>THERMAL WARMING</a:t>
            </a:r>
            <a:endParaRPr kumimoji="1" lang="ja-JP" altLang="en-US" sz="8000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4216625" y="5856189"/>
            <a:ext cx="13753528" cy="785311"/>
          </a:xfrm>
        </p:spPr>
        <p:txBody>
          <a:bodyPr/>
          <a:lstStyle/>
          <a:p>
            <a:r>
              <a:rPr kumimoji="1" lang="en-US" altLang="ja-JP" dirty="0"/>
              <a:t>SMU DATA SCIENCE BOOTCAMP PROJECT</a:t>
            </a:r>
            <a:endParaRPr kumimoji="1" lang="ja-JP" alt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21BB4C30-EE12-5E49-B68C-FDDBBA82529E}"/>
              </a:ext>
            </a:extLst>
          </p:cNvPr>
          <p:cNvGrpSpPr>
            <a:grpSpLocks/>
          </p:cNvGrpSpPr>
          <p:nvPr/>
        </p:nvGrpSpPr>
        <p:grpSpPr bwMode="auto">
          <a:xfrm>
            <a:off x="-1748004" y="1404451"/>
            <a:ext cx="8284255" cy="8903475"/>
            <a:chOff x="1353253" y="89343"/>
            <a:chExt cx="6321785" cy="6624641"/>
          </a:xfrm>
        </p:grpSpPr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FD8C0AFD-BD90-3C45-B2A3-A0E24639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521" y="4797152"/>
              <a:ext cx="39052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2F481749-C54D-B54B-848C-C499CB5F1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253" y="1700808"/>
              <a:ext cx="6321785" cy="50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8327442-6718-0E4C-8E86-85C325A7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949" y="89343"/>
              <a:ext cx="3528392" cy="377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12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フッター プレースホルダー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GUESS </a:t>
            </a:r>
            <a:r>
              <a:rPr kumimoji="1" lang="en-US" altLang="ja-JP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kumimoji="1" lang="en-US" altLang="ja-JP" dirty="0"/>
              <a:t>HAT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Global surface air temperatures increased 1.15C degree higher to a current global average reading 17.74C degree.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CONCLUSION 1</a:t>
            </a:r>
            <a:endParaRPr kumimoji="1" lang="ja-JP" altLang="en-US" dirty="0"/>
          </a:p>
        </p:txBody>
      </p:sp>
      <p:pic>
        <p:nvPicPr>
          <p:cNvPr id="10" name="図プレースホルダー 9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1" name="テキスト プレースホルダー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Statistical Assumption of a global temperature increase is accepted for the given time period (42 years).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CONCLUSION 2</a:t>
            </a:r>
            <a:endParaRPr kumimoji="1" lang="ja-JP" altLang="en-US" dirty="0"/>
          </a:p>
        </p:txBody>
      </p:sp>
      <p:pic>
        <p:nvPicPr>
          <p:cNvPr id="13" name="図プレースホルダー 12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The Solar irradiance does not affect the rising temp.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CONCLUSION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08579"/>
      </p:ext>
    </p:extLst>
  </p:cSld>
  <p:clrMapOvr>
    <a:masterClrMapping/>
  </p:clrMapOvr>
  <p:transition spd="slow" advTm="7436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0B0C0"/>
                </a:solidFill>
              </a:rPr>
              <a:t>CITATIONS</a:t>
            </a:r>
            <a:endParaRPr kumimoji="1" lang="ja-JP" altLang="en-US" dirty="0">
              <a:solidFill>
                <a:srgbClr val="10B0C0"/>
              </a:solidFill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Madhuram</a:t>
            </a:r>
            <a:r>
              <a:rPr lang="en-US" dirty="0"/>
              <a:t>-S/</a:t>
            </a:r>
            <a:r>
              <a:rPr lang="en-US" dirty="0" err="1"/>
              <a:t>Thermal_Warming</a:t>
            </a:r>
            <a:r>
              <a:rPr lang="en-US" dirty="0"/>
              <a:t>/blob/</a:t>
            </a:r>
            <a:r>
              <a:rPr lang="en-US" dirty="0" err="1"/>
              <a:t>Steve_Newbranch</a:t>
            </a:r>
            <a:r>
              <a:rPr lang="en-US" dirty="0"/>
              <a:t>/docs/</a:t>
            </a:r>
            <a:r>
              <a:rPr lang="en-US" dirty="0" err="1"/>
              <a:t>ThermalWarmingStudy.pptx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  <a:p>
            <a:r>
              <a:rPr lang="en-US" u="sng" dirty="0">
                <a:hlinkClick r:id="rId2"/>
              </a:rPr>
              <a:t>https://www.esrl.noaa.gov/gmd/ccgg/about/co2_measurements.html</a:t>
            </a:r>
            <a:endParaRPr lang="en-US" dirty="0"/>
          </a:p>
          <a:p>
            <a:r>
              <a:rPr lang="en-US" u="sng" dirty="0">
                <a:hlinkClick r:id="rId3"/>
              </a:rPr>
              <a:t>https://co2.jpl.nasa.gov/</a:t>
            </a:r>
            <a:endParaRPr lang="en-US" dirty="0"/>
          </a:p>
          <a:p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ATOMSPHERIC AEROSOLS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u="sng" dirty="0">
                <a:hlinkClick r:id="rId4"/>
              </a:rPr>
              <a:t>https://earthobservatory.nasa.gov/features/Aerosols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Additional citations are available on an addition file.</a:t>
            </a:r>
          </a:p>
        </p:txBody>
      </p:sp>
    </p:spTree>
    <p:extLst>
      <p:ext uri="{BB962C8B-B14F-4D97-AF65-F5344CB8AC3E}">
        <p14:creationId xmlns:p14="http://schemas.microsoft.com/office/powerpoint/2010/main" val="2686556269"/>
      </p:ext>
    </p:extLst>
  </p:cSld>
  <p:clrMapOvr>
    <a:masterClrMapping/>
  </p:clrMapOvr>
  <p:transition spd="slow" advTm="5997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ANY QUESTION?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18">
        <p14:flythrough/>
      </p:transition>
    </mc:Choice>
    <mc:Fallback xmlns="">
      <p:transition spd="slow" advTm="361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F8CEC-0CA9-3C4D-85F4-84D48C72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2" y="1903141"/>
            <a:ext cx="5715634" cy="5715634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3D8135-C545-BC4A-B9D6-383726E3DC23}"/>
              </a:ext>
            </a:extLst>
          </p:cNvPr>
          <p:cNvSpPr txBox="1">
            <a:spLocks/>
          </p:cNvSpPr>
          <p:nvPr/>
        </p:nvSpPr>
        <p:spPr>
          <a:xfrm>
            <a:off x="7361369" y="1903141"/>
            <a:ext cx="10351150" cy="181406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9600" dirty="0"/>
              <a:t>HELLO,</a:t>
            </a:r>
            <a:endParaRPr kumimoji="1" lang="ja-JP" altLang="en-US" sz="960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01E6EF79-4010-0C43-B7FE-C221F1AD4F42}"/>
              </a:ext>
            </a:extLst>
          </p:cNvPr>
          <p:cNvSpPr txBox="1">
            <a:spLocks/>
          </p:cNvSpPr>
          <p:nvPr/>
        </p:nvSpPr>
        <p:spPr>
          <a:xfrm>
            <a:off x="7429258" y="3259256"/>
            <a:ext cx="10044393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45A277-0F9A-E543-BC71-7426C299D329}"/>
              </a:ext>
            </a:extLst>
          </p:cNvPr>
          <p:cNvSpPr/>
          <p:nvPr/>
        </p:nvSpPr>
        <p:spPr>
          <a:xfrm>
            <a:off x="7429258" y="4266538"/>
            <a:ext cx="1983978" cy="19352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3E08D5-E13C-3A48-8DC0-77B1997DE52B}"/>
              </a:ext>
            </a:extLst>
          </p:cNvPr>
          <p:cNvSpPr/>
          <p:nvPr/>
        </p:nvSpPr>
        <p:spPr>
          <a:xfrm>
            <a:off x="9859530" y="4266538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BC799-88A9-0145-B6C3-D314A9C2FC9D}"/>
              </a:ext>
            </a:extLst>
          </p:cNvPr>
          <p:cNvSpPr/>
          <p:nvPr/>
        </p:nvSpPr>
        <p:spPr>
          <a:xfrm>
            <a:off x="12289802" y="4175892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3239AB-5F1B-5949-A2A8-F5AEBE76A824}"/>
              </a:ext>
            </a:extLst>
          </p:cNvPr>
          <p:cNvSpPr/>
          <p:nvPr/>
        </p:nvSpPr>
        <p:spPr>
          <a:xfrm>
            <a:off x="14720074" y="4249798"/>
            <a:ext cx="1983978" cy="193521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:a16="http://schemas.microsoft.com/office/drawing/2014/main" id="{8C0513DA-4330-2145-A295-054DF68FED7B}"/>
              </a:ext>
            </a:extLst>
          </p:cNvPr>
          <p:cNvSpPr txBox="1">
            <a:spLocks/>
          </p:cNvSpPr>
          <p:nvPr/>
        </p:nvSpPr>
        <p:spPr>
          <a:xfrm>
            <a:off x="7592935" y="4722134"/>
            <a:ext cx="1820301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Albert </a:t>
            </a:r>
            <a:r>
              <a:rPr lang="en-US" dirty="0" err="1">
                <a:solidFill>
                  <a:schemeClr val="bg1"/>
                </a:solidFill>
              </a:rPr>
              <a:t>Gendelman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5">
            <a:extLst>
              <a:ext uri="{FF2B5EF4-FFF2-40B4-BE49-F238E27FC236}">
                <a16:creationId xmlns:a16="http://schemas.microsoft.com/office/drawing/2014/main" id="{956B9349-5956-9041-8530-BAA56FA4948D}"/>
              </a:ext>
            </a:extLst>
          </p:cNvPr>
          <p:cNvSpPr txBox="1">
            <a:spLocks/>
          </p:cNvSpPr>
          <p:nvPr/>
        </p:nvSpPr>
        <p:spPr>
          <a:xfrm>
            <a:off x="9982759" y="4738874"/>
            <a:ext cx="1726537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Guy Thompson</a:t>
            </a:r>
          </a:p>
        </p:txBody>
      </p:sp>
      <p:sp>
        <p:nvSpPr>
          <p:cNvPr id="18" name="テキスト プレースホルダー 14">
            <a:extLst>
              <a:ext uri="{FF2B5EF4-FFF2-40B4-BE49-F238E27FC236}">
                <a16:creationId xmlns:a16="http://schemas.microsoft.com/office/drawing/2014/main" id="{57EF8341-D896-3645-ADF0-B935B57B634B}"/>
              </a:ext>
            </a:extLst>
          </p:cNvPr>
          <p:cNvSpPr txBox="1">
            <a:spLocks/>
          </p:cNvSpPr>
          <p:nvPr/>
        </p:nvSpPr>
        <p:spPr>
          <a:xfrm>
            <a:off x="12257037" y="4708488"/>
            <a:ext cx="2134408" cy="990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Madhuram</a:t>
            </a:r>
            <a:r>
              <a:rPr lang="en-US" sz="2400" dirty="0">
                <a:solidFill>
                  <a:schemeClr val="bg1"/>
                </a:solidFill>
              </a:rPr>
              <a:t> Swaminathan</a:t>
            </a:r>
          </a:p>
        </p:txBody>
      </p:sp>
      <p:sp>
        <p:nvSpPr>
          <p:cNvPr id="19" name="テキスト プレースホルダー 14">
            <a:extLst>
              <a:ext uri="{FF2B5EF4-FFF2-40B4-BE49-F238E27FC236}">
                <a16:creationId xmlns:a16="http://schemas.microsoft.com/office/drawing/2014/main" id="{6A93EC22-4E53-3745-B759-F63BFE24B5CF}"/>
              </a:ext>
            </a:extLst>
          </p:cNvPr>
          <p:cNvSpPr txBox="1">
            <a:spLocks/>
          </p:cNvSpPr>
          <p:nvPr/>
        </p:nvSpPr>
        <p:spPr>
          <a:xfrm>
            <a:off x="14961640" y="4578046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Steve</a:t>
            </a:r>
          </a:p>
          <a:p>
            <a:pPr algn="l"/>
            <a:r>
              <a:rPr lang="en-US" sz="2400" dirty="0"/>
              <a:t>Wang</a:t>
            </a:r>
          </a:p>
        </p:txBody>
      </p:sp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6"/>
    </mc:Choice>
    <mc:Fallback xmlns="">
      <p:transition advTm="2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>
          <a:xfrm>
            <a:off x="10088311" y="327965"/>
            <a:ext cx="6120680" cy="848975"/>
          </a:xfrm>
        </p:spPr>
        <p:txBody>
          <a:bodyPr/>
          <a:lstStyle/>
          <a:p>
            <a:r>
              <a:rPr kumimoji="1" lang="en-US" altLang="ja-JP" dirty="0"/>
              <a:t>SURFACE TEMPERATURE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Surface temperature is rising, and the global warming effect is present.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BASIC ASSUMPTIONS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 the global warming case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DISTANCE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There are increases in the amount of radiation come out of our planet in case of the global warming.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CO2 TRAPPING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Atmospheric Co2 trapping irradiating heat produce a global warming.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AEROSOL PARTICLES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dirty="0">
                <a:ea typeface="Times New Roman" panose="02020603050405020304" pitchFamily="18" charset="0"/>
              </a:rPr>
              <a:t>atmospheric aerosol-mixed vapor particles produce a global warming.</a:t>
            </a:r>
            <a:endParaRPr kumimoji="1" lang="ja-JP" altLang="en-US" sz="2400" dirty="0"/>
          </a:p>
        </p:txBody>
      </p:sp>
      <p:pic>
        <p:nvPicPr>
          <p:cNvPr id="7" name="Picture Placeholder 6" descr="Satellite">
            <a:extLst>
              <a:ext uri="{FF2B5EF4-FFF2-40B4-BE49-F238E27FC236}">
                <a16:creationId xmlns:a16="http://schemas.microsoft.com/office/drawing/2014/main" id="{1CF68613-90B6-A54A-BB62-9F947EE8C1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Solar system">
            <a:extLst>
              <a:ext uri="{FF2B5EF4-FFF2-40B4-BE49-F238E27FC236}">
                <a16:creationId xmlns:a16="http://schemas.microsoft.com/office/drawing/2014/main" id="{1D26FC34-C0AB-FD49-8011-F4A2D245E54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 descr="Planet">
            <a:extLst>
              <a:ext uri="{FF2B5EF4-FFF2-40B4-BE49-F238E27FC236}">
                <a16:creationId xmlns:a16="http://schemas.microsoft.com/office/drawing/2014/main" id="{CFD2360E-07A6-FB40-8684-06E865135A9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 descr="Satellite dish">
            <a:extLst>
              <a:ext uri="{FF2B5EF4-FFF2-40B4-BE49-F238E27FC236}">
                <a16:creationId xmlns:a16="http://schemas.microsoft.com/office/drawing/2014/main" id="{EF6011C8-D106-4249-933D-3532FD5A87A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201341"/>
      </p:ext>
    </p:extLst>
  </p:cSld>
  <p:clrMapOvr>
    <a:masterClrMapping/>
  </p:clrMapOvr>
  <p:transition spd="slow" advTm="1194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128A-7D94-E046-805F-237BF268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UOM USED IN DATA 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83095-DEC8-8145-9BF2-9CA566B96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98864-B7ED-EC42-B78C-A1F6C914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3A48F6-0A6B-5A45-AB78-8528727DAB62}"/>
              </a:ext>
            </a:extLst>
          </p:cNvPr>
          <p:cNvCxnSpPr/>
          <p:nvPr/>
        </p:nvCxnSpPr>
        <p:spPr>
          <a:xfrm>
            <a:off x="1177321" y="1543100"/>
            <a:ext cx="15571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15870-62F8-7B4D-8328-E65D6C7A1124}"/>
              </a:ext>
            </a:extLst>
          </p:cNvPr>
          <p:cNvSpPr/>
          <p:nvPr/>
        </p:nvSpPr>
        <p:spPr>
          <a:xfrm>
            <a:off x="1447350" y="6763680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128D66-D3A7-0F44-9C65-BFC00A3F9FDA}"/>
              </a:ext>
            </a:extLst>
          </p:cNvPr>
          <p:cNvSpPr/>
          <p:nvPr/>
        </p:nvSpPr>
        <p:spPr>
          <a:xfrm>
            <a:off x="5354462" y="6763679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D1A36C-3E1E-7342-88A0-4DE6B621BA80}"/>
              </a:ext>
            </a:extLst>
          </p:cNvPr>
          <p:cNvSpPr/>
          <p:nvPr/>
        </p:nvSpPr>
        <p:spPr>
          <a:xfrm>
            <a:off x="9261574" y="676367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E3882C-1D3A-574C-A351-DA88ECC4CA95}"/>
              </a:ext>
            </a:extLst>
          </p:cNvPr>
          <p:cNvSpPr/>
          <p:nvPr/>
        </p:nvSpPr>
        <p:spPr>
          <a:xfrm>
            <a:off x="13168686" y="675181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636929A3-BB46-C348-B4AD-DD5F8D92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822" y="699219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1F192-AFDC-D642-B548-C8A63A4D2E70}"/>
              </a:ext>
            </a:extLst>
          </p:cNvPr>
          <p:cNvSpPr txBox="1"/>
          <p:nvPr/>
        </p:nvSpPr>
        <p:spPr>
          <a:xfrm>
            <a:off x="1447351" y="4378415"/>
            <a:ext cx="3105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Temperatures Levels in Degrees Celsius</a:t>
            </a:r>
          </a:p>
        </p:txBody>
      </p:sp>
      <p:pic>
        <p:nvPicPr>
          <p:cNvPr id="15" name="Graphic 14" descr="Sun">
            <a:extLst>
              <a:ext uri="{FF2B5EF4-FFF2-40B4-BE49-F238E27FC236}">
                <a16:creationId xmlns:a16="http://schemas.microsoft.com/office/drawing/2014/main" id="{11E7437C-E542-AE4B-9128-CF9B5C66D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934" y="699219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C7AB23-02E5-5642-B0A9-864FFDD9E782}"/>
              </a:ext>
            </a:extLst>
          </p:cNvPr>
          <p:cNvSpPr/>
          <p:nvPr/>
        </p:nvSpPr>
        <p:spPr>
          <a:xfrm>
            <a:off x="5354462" y="4870858"/>
            <a:ext cx="31053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Solar Irradiances (TSI) in Watts/m2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5B95F-F5D4-EC40-9291-711033E8D7F3}"/>
              </a:ext>
            </a:extLst>
          </p:cNvPr>
          <p:cNvSpPr/>
          <p:nvPr/>
        </p:nvSpPr>
        <p:spPr>
          <a:xfrm>
            <a:off x="9328065" y="4378415"/>
            <a:ext cx="31053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Gas Levels in parts-per-million(ppm)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A1193-AFB2-7347-A7C1-53E87944A304}"/>
              </a:ext>
            </a:extLst>
          </p:cNvPr>
          <p:cNvSpPr/>
          <p:nvPr/>
        </p:nvSpPr>
        <p:spPr>
          <a:xfrm>
            <a:off x="13301668" y="4378415"/>
            <a:ext cx="2767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Solar Irradiances (TSI) in Watts/m2</a:t>
            </a:r>
          </a:p>
        </p:txBody>
      </p:sp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F1C9E1B2-83CC-1846-8BFA-89BB1554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0448" y="6958652"/>
            <a:ext cx="914400" cy="914400"/>
          </a:xfrm>
          <a:prstGeom prst="rect">
            <a:avLst/>
          </a:prstGeom>
        </p:spPr>
      </p:pic>
      <p:pic>
        <p:nvPicPr>
          <p:cNvPr id="22" name="Graphic 21" descr="Siren">
            <a:extLst>
              <a:ext uri="{FF2B5EF4-FFF2-40B4-BE49-F238E27FC236}">
                <a16:creationId xmlns:a16="http://schemas.microsoft.com/office/drawing/2014/main" id="{32381CF1-D97E-BE40-BC32-A3B7C94FE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4158" y="695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7" grpId="0" animBg="1"/>
      <p:bldP spid="8" grpId="1" animBg="1"/>
      <p:bldP spid="9" grpId="0" animBg="1"/>
      <p:bldP spid="10" grpId="1" animBg="1"/>
      <p:bldP spid="13" grpId="0"/>
      <p:bldP spid="16" grpId="1"/>
      <p:bldP spid="17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79C3E-AFFE-7E49-9A94-A07827586B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38260" y="9591367"/>
            <a:ext cx="755183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7380-8148-6A43-A694-598E0EC3C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5896BD-448B-894E-A3D4-EB40178ED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ctr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/>
                </a:solidFill>
              </a:rPr>
              <a:t>METHOD OF DATA COLLECTION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FB2650-69EF-D847-BAA1-A344D957B9B5}"/>
              </a:ext>
            </a:extLst>
          </p:cNvPr>
          <p:cNvSpPr/>
          <p:nvPr/>
        </p:nvSpPr>
        <p:spPr>
          <a:xfrm>
            <a:off x="1267331" y="2263179"/>
            <a:ext cx="6075675" cy="60756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9EC9C-E438-BA4F-BE17-409EFF90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09" y="3031357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A6825A-83BE-264C-893E-542ABA41D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317281"/>
              </p:ext>
            </p:extLst>
          </p:nvPr>
        </p:nvGraphicFramePr>
        <p:xfrm>
          <a:off x="6217881" y="2668225"/>
          <a:ext cx="10033023" cy="517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4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D66AEE-2926-034B-8331-746370132C06}"/>
              </a:ext>
            </a:extLst>
          </p:cNvPr>
          <p:cNvSpPr/>
          <p:nvPr/>
        </p:nvSpPr>
        <p:spPr>
          <a:xfrm>
            <a:off x="10878228" y="710421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Average all temps across weather stations, country, month and year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C7410D-47E1-DB4C-9EFE-F4D9341ACA7E}"/>
              </a:ext>
            </a:extLst>
          </p:cNvPr>
          <p:cNvSpPr/>
          <p:nvPr/>
        </p:nvSpPr>
        <p:spPr>
          <a:xfrm>
            <a:off x="10879530" y="4886873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countries with more than 1 year of missing data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211E8DA-B7FB-3C49-9767-7AA101EF81B0}"/>
              </a:ext>
            </a:extLst>
          </p:cNvPr>
          <p:cNvSpPr/>
          <p:nvPr/>
        </p:nvSpPr>
        <p:spPr>
          <a:xfrm>
            <a:off x="10874812" y="2589557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Divide Temps by 100 (the format for the temps was Celsius * 100, probably used to avoid handling decimals)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474BA2-99C7-7544-9D79-A2CE78C48A8C}"/>
              </a:ext>
            </a:extLst>
          </p:cNvPr>
          <p:cNvSpPr/>
          <p:nvPr/>
        </p:nvSpPr>
        <p:spPr>
          <a:xfrm>
            <a:off x="2808269" y="715275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Replace missing Temps (in this case they were ‘-9999’ which would skew data) with </a:t>
            </a:r>
            <a:r>
              <a:rPr lang="en-US" dirty="0" err="1">
                <a:solidFill>
                  <a:srgbClr val="000000"/>
                </a:solidFill>
              </a:rPr>
              <a:t>np.nan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FC5ABB-E777-FA47-8C08-997B526251E2}"/>
              </a:ext>
            </a:extLst>
          </p:cNvPr>
          <p:cNvSpPr/>
          <p:nvPr/>
        </p:nvSpPr>
        <p:spPr>
          <a:xfrm>
            <a:off x="2849012" y="488687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Convert Temperature Averages from ‘</a:t>
            </a:r>
            <a:r>
              <a:rPr lang="en-US" dirty="0" err="1">
                <a:solidFill>
                  <a:srgbClr val="000000"/>
                </a:solidFill>
              </a:rPr>
              <a:t>str</a:t>
            </a:r>
            <a:r>
              <a:rPr lang="en-US" dirty="0">
                <a:solidFill>
                  <a:srgbClr val="000000"/>
                </a:solidFill>
              </a:rPr>
              <a:t>’ to float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F07569-370D-7548-9488-9893A9949BBD}"/>
              </a:ext>
            </a:extLst>
          </p:cNvPr>
          <p:cNvSpPr/>
          <p:nvPr/>
        </p:nvSpPr>
        <p:spPr>
          <a:xfrm>
            <a:off x="2799368" y="263799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all Data before Year 1975</a:t>
            </a:r>
          </a:p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1D948-3AD7-934C-8CA0-03853E33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CLEANING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B8580-4DEE-5D41-A61F-39907C45F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0769-9650-214B-80EA-5ED3CEF89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55C02-8EEB-3643-B5BF-DD58D87FB5A6}"/>
              </a:ext>
            </a:extLst>
          </p:cNvPr>
          <p:cNvCxnSpPr/>
          <p:nvPr/>
        </p:nvCxnSpPr>
        <p:spPr>
          <a:xfrm>
            <a:off x="1267331" y="1318075"/>
            <a:ext cx="156617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0E00866-FBED-C847-A265-14F5216CE3C7}"/>
              </a:ext>
            </a:extLst>
          </p:cNvPr>
          <p:cNvSpPr/>
          <p:nvPr/>
        </p:nvSpPr>
        <p:spPr>
          <a:xfrm>
            <a:off x="1717381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700179-57AE-1A47-8E6B-2563F90DCB6E}"/>
              </a:ext>
            </a:extLst>
          </p:cNvPr>
          <p:cNvSpPr/>
          <p:nvPr/>
        </p:nvSpPr>
        <p:spPr>
          <a:xfrm>
            <a:off x="9760102" y="686894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5047A-8666-1745-8F07-E027532D3798}"/>
              </a:ext>
            </a:extLst>
          </p:cNvPr>
          <p:cNvSpPr/>
          <p:nvPr/>
        </p:nvSpPr>
        <p:spPr>
          <a:xfrm>
            <a:off x="1717381" y="6853690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4ED9D-C0B6-0446-8070-D20998E6E5BA}"/>
              </a:ext>
            </a:extLst>
          </p:cNvPr>
          <p:cNvSpPr/>
          <p:nvPr/>
        </p:nvSpPr>
        <p:spPr>
          <a:xfrm>
            <a:off x="9863286" y="455462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204D26-464C-2647-87A8-20C0EDD87F50}"/>
              </a:ext>
            </a:extLst>
          </p:cNvPr>
          <p:cNvSpPr/>
          <p:nvPr/>
        </p:nvSpPr>
        <p:spPr>
          <a:xfrm>
            <a:off x="1717381" y="4536534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5821A9-E6B2-3045-85AA-5DC749A1E189}"/>
              </a:ext>
            </a:extLst>
          </p:cNvPr>
          <p:cNvSpPr/>
          <p:nvPr/>
        </p:nvSpPr>
        <p:spPr>
          <a:xfrm>
            <a:off x="9760103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25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7" grpId="0" animBg="1"/>
      <p:bldP spid="14" grpId="0" animBg="1"/>
      <p:bldP spid="16" grpId="0" animBg="1"/>
      <p:bldP spid="13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C904A82-B7D7-4FAD-A50C-E7BC8FE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419144"/>
            <a:ext cx="16741860" cy="1125125"/>
          </a:xfrm>
        </p:spPr>
        <p:txBody>
          <a:bodyPr/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ANALYSIS – TEMPERATURE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1934-85CF-4943-AF66-4FAB312AC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2D11-7F21-43D0-AD4D-03AE2D56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2E2F3768-B2D6-48C2-B366-F41DE5E699AE}"/>
              </a:ext>
            </a:extLst>
          </p:cNvPr>
          <p:cNvSpPr/>
          <p:nvPr/>
        </p:nvSpPr>
        <p:spPr>
          <a:xfrm rot="16200000">
            <a:off x="-828600" y="5099913"/>
            <a:ext cx="4230470" cy="1575175"/>
          </a:xfrm>
          <a:prstGeom prst="flowChartOffpageConnector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Clean Dataset for Temperature, CO2, Aerosol and TSI</a:t>
            </a:r>
          </a:p>
        </p:txBody>
      </p:sp>
      <p:sp>
        <p:nvSpPr>
          <p:cNvPr id="45" name="Flowchart: Predefined Process 44">
            <a:extLst>
              <a:ext uri="{FF2B5EF4-FFF2-40B4-BE49-F238E27FC236}">
                <a16:creationId xmlns:a16="http://schemas.microsoft.com/office/drawing/2014/main" id="{D91651E7-472D-4F97-8E16-071FD571B79B}"/>
              </a:ext>
            </a:extLst>
          </p:cNvPr>
          <p:cNvSpPr/>
          <p:nvPr/>
        </p:nvSpPr>
        <p:spPr>
          <a:xfrm>
            <a:off x="2516083" y="1759162"/>
            <a:ext cx="2745305" cy="3687347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Analyze Temperature against Time</a:t>
            </a:r>
          </a:p>
        </p:txBody>
      </p:sp>
      <p:sp>
        <p:nvSpPr>
          <p:cNvPr id="47" name="Flowchart: Predefined Process 46">
            <a:extLst>
              <a:ext uri="{FF2B5EF4-FFF2-40B4-BE49-F238E27FC236}">
                <a16:creationId xmlns:a16="http://schemas.microsoft.com/office/drawing/2014/main" id="{FC023233-7068-44B8-9314-3F87E78D9808}"/>
              </a:ext>
            </a:extLst>
          </p:cNvPr>
          <p:cNvSpPr/>
          <p:nvPr/>
        </p:nvSpPr>
        <p:spPr>
          <a:xfrm>
            <a:off x="2580078" y="6192173"/>
            <a:ext cx="2698490" cy="3327305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Correlate Temperature with CO2, Aerosol and TSI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7965BE-4395-4A70-B862-EE4558C6D398}"/>
              </a:ext>
            </a:extLst>
          </p:cNvPr>
          <p:cNvGrpSpPr/>
          <p:nvPr/>
        </p:nvGrpSpPr>
        <p:grpSpPr>
          <a:xfrm>
            <a:off x="5695822" y="1759162"/>
            <a:ext cx="3364777" cy="3687347"/>
            <a:chOff x="6307890" y="1681179"/>
            <a:chExt cx="2835316" cy="36873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EE5A1-ADAE-43E3-A1B9-1613314B884C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Reshape &amp; Group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A3140-2164-4911-B249-1B769CD51647}"/>
                </a:ext>
              </a:extLst>
            </p:cNvPr>
            <p:cNvSpPr/>
            <p:nvPr/>
          </p:nvSpPr>
          <p:spPr>
            <a:xfrm>
              <a:off x="6307890" y="2173169"/>
              <a:ext cx="2835315" cy="31953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Summarize the data into 3 groups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1: Global level - Yearly and Monthly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2: Global level – Yearly averages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3: Continent Level – Yearly / monthly averages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6BF396-003E-47C9-AF46-2BA2535E8623}"/>
              </a:ext>
            </a:extLst>
          </p:cNvPr>
          <p:cNvGrpSpPr/>
          <p:nvPr/>
        </p:nvGrpSpPr>
        <p:grpSpPr>
          <a:xfrm>
            <a:off x="9502459" y="1753689"/>
            <a:ext cx="3364777" cy="3655901"/>
            <a:chOff x="6307890" y="1681179"/>
            <a:chExt cx="2835316" cy="36559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31129-5A1E-4E40-8164-757B9A8B43C3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Analyze for Trends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28D4F5-BD64-400C-9D03-8B3F8C9CD8AD}"/>
                </a:ext>
              </a:extLst>
            </p:cNvPr>
            <p:cNvSpPr/>
            <p:nvPr/>
          </p:nvSpPr>
          <p:spPr>
            <a:xfrm>
              <a:off x="6307890" y="2173170"/>
              <a:ext cx="2835315" cy="316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Create plots to visualize how average temperature changes over years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Scatter Plot – Shows the relationship between Temperature and Years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Z-Distribution plot: shows a bimodal distribution indicating a shifting mean.</a:t>
              </a:r>
            </a:p>
            <a:p>
              <a:pPr algn="ctr"/>
              <a:endParaRPr kumimoji="1" lang="en-US" sz="2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07A39D-2BC7-493A-AB0E-783995A9DD19}"/>
              </a:ext>
            </a:extLst>
          </p:cNvPr>
          <p:cNvGrpSpPr/>
          <p:nvPr/>
        </p:nvGrpSpPr>
        <p:grpSpPr>
          <a:xfrm>
            <a:off x="13301668" y="1730917"/>
            <a:ext cx="4435894" cy="3632944"/>
            <a:chOff x="6307890" y="1681179"/>
            <a:chExt cx="2835316" cy="39741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2AD53-D062-468E-9382-531719FCF4DC}"/>
                </a:ext>
              </a:extLst>
            </p:cNvPr>
            <p:cNvSpPr/>
            <p:nvPr/>
          </p:nvSpPr>
          <p:spPr>
            <a:xfrm>
              <a:off x="6307891" y="1681179"/>
              <a:ext cx="2835315" cy="538198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Statistical Analysis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B93B58-D4E5-421B-9300-EB9A462AB2D3}"/>
                </a:ext>
              </a:extLst>
            </p:cNvPr>
            <p:cNvSpPr/>
            <p:nvPr/>
          </p:nvSpPr>
          <p:spPr>
            <a:xfrm>
              <a:off x="6307890" y="2377348"/>
              <a:ext cx="2835315" cy="3277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Compute p-Value to support or reject the assumption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Regression line fit–</a:t>
              </a:r>
              <a:r>
                <a:rPr kumimoji="1" lang="en-US" sz="1800" dirty="0">
                  <a:solidFill>
                    <a:schemeClr val="tx1"/>
                  </a:solidFill>
                </a:rPr>
                <a:t> shows the linear trend in Temperature rise.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Slope – 0.03 </a:t>
              </a:r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C increase every month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9.062676000950596e-20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On-Way ANNOVA –</a:t>
              </a:r>
              <a:r>
                <a:rPr kumimoji="1" lang="en-US" sz="1800" dirty="0">
                  <a:solidFill>
                    <a:schemeClr val="tx1"/>
                  </a:solidFill>
                </a:rPr>
                <a:t> Years grouped into 4 groups (1975 - 1985, 1986 - 1996, 1997 - 2007, 2008 – 2017)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Shows a shifting mean and gives a </a:t>
              </a:r>
              <a:endParaRPr kumimoji="1" lang="en-US" sz="1800" dirty="0">
                <a:solidFill>
                  <a:schemeClr val="tx1"/>
                </a:solidFill>
                <a:sym typeface="Symbol" panose="05050102010706020507" pitchFamily="18" charset="2"/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2.1713647641992118e-17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algn="ctr"/>
              <a:endParaRPr kumimoji="1"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7E56E-A5EA-41FC-9EDD-990D30147347}"/>
              </a:ext>
            </a:extLst>
          </p:cNvPr>
          <p:cNvGrpSpPr/>
          <p:nvPr/>
        </p:nvGrpSpPr>
        <p:grpSpPr>
          <a:xfrm>
            <a:off x="5695823" y="6192173"/>
            <a:ext cx="3364777" cy="3327305"/>
            <a:chOff x="6307890" y="1681179"/>
            <a:chExt cx="2835316" cy="33273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A90127-C7C0-4F3D-ADDA-41FF9A7CC631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Data Merge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C578D5-1158-4806-B0B5-D19B6DF01199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Summarize all datasets ( Temp, Co2, Aerosol and TSI) at global level by yearly averages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Merge all the datasets into one data using year as the key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AB61A-BA07-46FB-94BB-24824A62CE0F}"/>
              </a:ext>
            </a:extLst>
          </p:cNvPr>
          <p:cNvGrpSpPr/>
          <p:nvPr/>
        </p:nvGrpSpPr>
        <p:grpSpPr>
          <a:xfrm>
            <a:off x="9498747" y="6192173"/>
            <a:ext cx="3364776" cy="3290605"/>
            <a:chOff x="6307889" y="1693991"/>
            <a:chExt cx="2835315" cy="32906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34E20-43C1-4EBE-BBF4-C8680A82043E}"/>
                </a:ext>
              </a:extLst>
            </p:cNvPr>
            <p:cNvSpPr/>
            <p:nvPr/>
          </p:nvSpPr>
          <p:spPr>
            <a:xfrm>
              <a:off x="6307889" y="1693991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Find adjusted </a:t>
              </a:r>
              <a:r>
                <a:rPr kumimoji="1" lang="en-US" sz="2000" dirty="0" err="1"/>
                <a:t>r-Value</a:t>
              </a:r>
              <a:endParaRPr kumimoji="1" lang="en-US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4E65D1-995A-4ED6-83A3-74C6F3C883B2}"/>
                </a:ext>
              </a:extLst>
            </p:cNvPr>
            <p:cNvSpPr/>
            <p:nvPr/>
          </p:nvSpPr>
          <p:spPr>
            <a:xfrm>
              <a:off x="6307889" y="2149282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Using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corr</a:t>
              </a:r>
              <a:r>
                <a:rPr kumimoji="1" lang="en-US" sz="1800" dirty="0">
                  <a:solidFill>
                    <a:schemeClr val="tx1"/>
                  </a:solidFill>
                </a:rPr>
                <a:t>() derive 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for each of the pair of relationship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CO2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Aerosol vs TSI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740126-084D-4353-97E3-F91BB1319EB0}"/>
              </a:ext>
            </a:extLst>
          </p:cNvPr>
          <p:cNvGrpSpPr/>
          <p:nvPr/>
        </p:nvGrpSpPr>
        <p:grpSpPr>
          <a:xfrm>
            <a:off x="13301668" y="6192173"/>
            <a:ext cx="4435892" cy="3327305"/>
            <a:chOff x="6307890" y="1681179"/>
            <a:chExt cx="2835316" cy="33273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58B165-2072-42E3-8F6B-D45D6F53AE4B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Conclude Results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21FBCE-7D47-4072-AD73-036D59733611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Conclude results based 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P-Value generated through Regression Line fit and ANNOVA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generated through correlation study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2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4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80B99-0590-7B4D-A125-0625304EB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8270" y="9591367"/>
            <a:ext cx="746182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0E766-3B23-6F45-9923-00D8532B8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34">
            <a:extLst>
              <a:ext uri="{FF2B5EF4-FFF2-40B4-BE49-F238E27FC236}">
                <a16:creationId xmlns:a16="http://schemas.microsoft.com/office/drawing/2014/main" id="{DD7DED71-1540-BE4D-831D-CD368D70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507985"/>
            <a:ext cx="16741860" cy="1125125"/>
          </a:xfrm>
        </p:spPr>
        <p:txBody>
          <a:bodyPr/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ANALYSIS – TEMPERATURE TRENDS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499B1-0A49-4344-A3F7-6695DF5DA01E}"/>
              </a:ext>
            </a:extLst>
          </p:cNvPr>
          <p:cNvSpPr/>
          <p:nvPr/>
        </p:nvSpPr>
        <p:spPr>
          <a:xfrm>
            <a:off x="459676" y="1418133"/>
            <a:ext cx="17365897" cy="78320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800" b="1" dirty="0"/>
              <a:t>Prove / Disprove the assumption Mean Temperature has been rising since 1975 statistically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AD949-B5B8-194C-8F9B-49346145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1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90" y="3170369"/>
            <a:ext cx="4265023" cy="276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D9AC8-B4FF-3842-9135-71B2E33A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1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296" y="7150650"/>
            <a:ext cx="4328915" cy="2457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3FA7A-F5CD-2A44-893F-8DDCAA45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35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6004" y="3170368"/>
            <a:ext cx="3961667" cy="3980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F3D1C-60B9-1141-8228-F8182BAFC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0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9612" y="3148131"/>
            <a:ext cx="6875961" cy="6460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F22D0A-D5C6-534A-A3DB-0970B674FCEB}"/>
              </a:ext>
            </a:extLst>
          </p:cNvPr>
          <p:cNvSpPr/>
          <p:nvPr/>
        </p:nvSpPr>
        <p:spPr>
          <a:xfrm>
            <a:off x="879800" y="2296834"/>
            <a:ext cx="43289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sz="2400" b="1" dirty="0"/>
              <a:t>SCATTER PLOT</a:t>
            </a:r>
          </a:p>
          <a:p>
            <a:pPr marL="0" lvl="1"/>
            <a:r>
              <a:rPr kumimoji="1" lang="en-US" sz="2000" dirty="0"/>
              <a:t>Temperature vs Time (1975 to 2017)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9E268-46D3-8F4D-8A71-086488711FBE}"/>
              </a:ext>
            </a:extLst>
          </p:cNvPr>
          <p:cNvSpPr/>
          <p:nvPr/>
        </p:nvSpPr>
        <p:spPr>
          <a:xfrm>
            <a:off x="835603" y="6104679"/>
            <a:ext cx="43731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lvl="1"/>
            <a:r>
              <a:rPr kumimoji="1" lang="en-US" sz="2400" b="1" dirty="0"/>
              <a:t>REGRESSION LINE</a:t>
            </a:r>
          </a:p>
          <a:p>
            <a:pPr marL="63500" lvl="1"/>
            <a:r>
              <a:rPr kumimoji="1" lang="en-US" sz="2000" dirty="0"/>
              <a:t>P-value:</a:t>
            </a:r>
          </a:p>
          <a:p>
            <a:pPr marL="63500" lvl="1"/>
            <a:r>
              <a:rPr kumimoji="1" lang="en-US" sz="2000" dirty="0"/>
              <a:t>9.062676000950596e-20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4A22FD-7B15-C349-A65D-FA676A268C74}"/>
              </a:ext>
            </a:extLst>
          </p:cNvPr>
          <p:cNvSpPr/>
          <p:nvPr/>
        </p:nvSpPr>
        <p:spPr>
          <a:xfrm>
            <a:off x="6036003" y="7351718"/>
            <a:ext cx="3961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sz="2400" b="1" dirty="0"/>
              <a:t>Z-Distribution Plot</a:t>
            </a:r>
          </a:p>
          <a:p>
            <a:r>
              <a:rPr kumimoji="1" lang="en-US" sz="2400" dirty="0"/>
              <a:t>Shows a bimodal distribution of Temperature, indicating a shifting of mean temperature over time</a:t>
            </a:r>
            <a:endParaRPr kumimoji="1"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760ED-1869-E94B-9DC1-1F7B8921E9F2}"/>
              </a:ext>
            </a:extLst>
          </p:cNvPr>
          <p:cNvSpPr/>
          <p:nvPr/>
        </p:nvSpPr>
        <p:spPr>
          <a:xfrm>
            <a:off x="10781753" y="2699225"/>
            <a:ext cx="1926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lvl="1"/>
            <a:r>
              <a:rPr kumimoji="1" lang="en-US" sz="2400" b="1" dirty="0"/>
              <a:t>ANNOVA</a:t>
            </a:r>
          </a:p>
        </p:txBody>
      </p:sp>
    </p:spTree>
    <p:extLst>
      <p:ext uri="{BB962C8B-B14F-4D97-AF65-F5344CB8AC3E}">
        <p14:creationId xmlns:p14="http://schemas.microsoft.com/office/powerpoint/2010/main" val="119401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C1C04-8465-47D8-8183-C6D899EC2C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B641-8539-40D1-B8DA-55D972453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86FF9-B5DF-4CD6-AE15-5574425C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9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984" y="1677370"/>
            <a:ext cx="8814729" cy="7896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DC8AD-0CE7-45C6-936C-2F76B17C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86" y="1677370"/>
            <a:ext cx="6570730" cy="2115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6AB80-071A-4F2F-87EF-ADE24CB2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456" y="4378415"/>
            <a:ext cx="6576560" cy="5195786"/>
          </a:xfrm>
          <a:prstGeom prst="rect">
            <a:avLst/>
          </a:prstGeom>
        </p:spPr>
      </p:pic>
      <p:sp>
        <p:nvSpPr>
          <p:cNvPr id="9" name="Title 34">
            <a:extLst>
              <a:ext uri="{FF2B5EF4-FFF2-40B4-BE49-F238E27FC236}">
                <a16:creationId xmlns:a16="http://schemas.microsoft.com/office/drawing/2014/main" id="{20C2C6C8-141F-4F48-A17B-85D05CAAA1F4}"/>
              </a:ext>
            </a:extLst>
          </p:cNvPr>
          <p:cNvSpPr txBox="1">
            <a:spLocks/>
          </p:cNvSpPr>
          <p:nvPr/>
        </p:nvSpPr>
        <p:spPr>
          <a:xfrm>
            <a:off x="1091724" y="1317022"/>
            <a:ext cx="16741860" cy="1125125"/>
          </a:xfrm>
        </p:spPr>
        <p:txBody>
          <a:bodyPr/>
          <a:lstStyle>
            <a:lvl1pPr algn="ctr" defTabSz="1632753" rtl="0" eaLnBrk="1" latinLnBrk="0" hangingPunct="1">
              <a:spcBef>
                <a:spcPct val="0"/>
              </a:spcBef>
              <a:buNone/>
              <a:defRPr sz="79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D6E26A-E50F-B848-9166-0E9A9D9E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349941"/>
            <a:ext cx="16741860" cy="1125125"/>
          </a:xfrm>
        </p:spPr>
        <p:txBody>
          <a:bodyPr/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CORRELATION RESULTS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B39D1-EF0C-E143-9E55-A5E7B69F72F7}"/>
              </a:ext>
            </a:extLst>
          </p:cNvPr>
          <p:cNvCxnSpPr/>
          <p:nvPr/>
        </p:nvCxnSpPr>
        <p:spPr>
          <a:xfrm>
            <a:off x="856456" y="1317022"/>
            <a:ext cx="16328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43997</TotalTime>
  <Words>870</Words>
  <Application>Microsoft Macintosh PowerPoint</Application>
  <PresentationFormat>Custom</PresentationFormat>
  <Paragraphs>128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ＭＳ Ｐゴシック</vt:lpstr>
      <vt:lpstr>Roboto Condensed Light</vt:lpstr>
      <vt:lpstr>Roboto Light</vt:lpstr>
      <vt:lpstr>Spica Neue</vt:lpstr>
      <vt:lpstr>Spica Neue Light</vt:lpstr>
      <vt:lpstr>Arial</vt:lpstr>
      <vt:lpstr>Calibri</vt:lpstr>
      <vt:lpstr>Symbol</vt:lpstr>
      <vt:lpstr>Times New Roman</vt:lpstr>
      <vt:lpstr>Wingdings</vt:lpstr>
      <vt:lpstr>Title</vt:lpstr>
      <vt:lpstr>No Decoration</vt:lpstr>
      <vt:lpstr>Contents</vt:lpstr>
      <vt:lpstr>1_Contents</vt:lpstr>
      <vt:lpstr>THERMAL WARMING</vt:lpstr>
      <vt:lpstr>PowerPoint Presentation</vt:lpstr>
      <vt:lpstr>PowerPoint Presentation</vt:lpstr>
      <vt:lpstr>UOM USED IN DATA SET</vt:lpstr>
      <vt:lpstr>METHOD OF DATA COLLECTION</vt:lpstr>
      <vt:lpstr>DATA CLEANING</vt:lpstr>
      <vt:lpstr>ANALYSIS – TEMPERATURE TRENDS</vt:lpstr>
      <vt:lpstr>ANALYSIS – TEMPERATURE TRENDS</vt:lpstr>
      <vt:lpstr>CORRELATION RESULTS</vt:lpstr>
      <vt:lpstr>PowerPoint Presentation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sass sass</cp:lastModifiedBy>
  <cp:revision>752</cp:revision>
  <dcterms:created xsi:type="dcterms:W3CDTF">2015-01-09T17:56:04Z</dcterms:created>
  <dcterms:modified xsi:type="dcterms:W3CDTF">2019-01-19T15:40:24Z</dcterms:modified>
</cp:coreProperties>
</file>